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50006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Министерство сельского хозяйства 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Республики Калмыкия 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928934"/>
            <a:ext cx="7772400" cy="335758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ВЕДОМСТВЕННЫЙ ПРОЕКТ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«РАЗВИТИЕ ЖИЛИЩНОГО СТРОИТЕЛЬСТВА НА СЕЛЬСКИХ ТЕРРИТОРИЯХ И ПОВЫШЕНИЕ УРОВНЯ БЛАГОУСТРОЙСТВА ДОМОВЛАДЕНИЙ»</a:t>
            </a:r>
          </a:p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Строительство жилья, предоставляемого гражданам по договору найма жилого помещения</a:t>
            </a:r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Нормативные документы: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приложение N 4 «Правила предоставления и распределения субсидий из федерального бюджета бюджетам субъектов Российской Федерации на оказание финансовой поддержки при исполнении расходных обязательств муниципальных образований по строительству жилья, предоставляемого по договору найма жилого помещения» к Государственной программе РФ «Комплексное развитие сельских территорий»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2628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847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b="1" dirty="0" smtClean="0"/>
              <a:t>Кому предоставляется жилое помещение?</a:t>
            </a:r>
          </a:p>
          <a:p>
            <a:pPr>
              <a:buNone/>
            </a:pPr>
            <a:r>
              <a:rPr lang="ru-RU" sz="1400" dirty="0" smtClean="0"/>
              <a:t>Гражданам, проживающим на сельских территориях, по договору найма жилого помещения. </a:t>
            </a:r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400" b="1" dirty="0" smtClean="0"/>
              <a:t>Кому не предоставляется жилое помещение?</a:t>
            </a:r>
          </a:p>
          <a:p>
            <a:pPr>
              <a:buNone/>
            </a:pPr>
            <a:r>
              <a:rPr lang="ru-RU" sz="1400" dirty="0" smtClean="0"/>
              <a:t>Гражданам, а также членам их семей, ранее реализовавшим право на строительство жилья на сельских территориях с использованием средств государственной поддержки за счет средств федерального бюджета, бюджета субъекта Российской Федерации и (или) местных бюджетов.</a:t>
            </a:r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400" b="1" dirty="0" smtClean="0"/>
              <a:t>Понятие гражданина?</a:t>
            </a:r>
          </a:p>
          <a:p>
            <a:pPr>
              <a:buNone/>
            </a:pPr>
            <a:r>
              <a:rPr lang="ru-RU" sz="1400" dirty="0" smtClean="0"/>
              <a:t>Физическое лицо, являющееся гражданином Российской Федерации. К членам семьи гражданина относятся постоянно проживающие (зарегистрированные по месту жительства) совместно с гражданином его супруга (супруг), а также дети, в том числе усыновленные, и родители. Другие родственники и нетрудоспособные иждивенцы признаются членами семьи гражданина, если они вселены им в жилое помещение по месту его жительства. В исключительных случаях иные лица могут быть признаны членами семьи этого гражданина в судебном порядке. </a:t>
            </a:r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400" b="1" dirty="0" smtClean="0"/>
              <a:t>Понятие работодателя?</a:t>
            </a:r>
          </a:p>
          <a:p>
            <a:pPr>
              <a:buNone/>
            </a:pPr>
            <a:r>
              <a:rPr lang="ru-RU" sz="1400" dirty="0" smtClean="0"/>
              <a:t>Юридическое лицо (в том числе индивидуальный предприниматель), вступившее в трудовые отношения с гражданином. </a:t>
            </a:r>
            <a:endParaRPr lang="ru-RU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132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b="1" dirty="0" smtClean="0"/>
              <a:t>Кто имеет право на обеспечение жильем по договорам найма жилого помещения путем получения субсидий? 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b="1" dirty="0" smtClean="0"/>
              <a:t>1) гражданин, постоянно проживающий на сельских территориях (подтверждается регистрацией в установленном порядке по месту жительства), при соблюдении им следующих условий: 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а) работа по трудовому договору или осуществление индивидуальной предпринимательской деятельности (основное место работы) на сельских территориях (непрерывно в организациях одной сферы деятельности в течение не менее 1 года на дату включения в сводные списки граждан, проживающих на сельских территориях 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б)признание нуждающимся в улучшении жилищных условий или постоянное проживание совместно с родителями (в том числе усыновителями), и (или) полнородными и </a:t>
            </a:r>
            <a:r>
              <a:rPr lang="ru-RU" sz="1400" dirty="0" err="1" smtClean="0"/>
              <a:t>неполнородными</a:t>
            </a:r>
            <a:r>
              <a:rPr lang="ru-RU" sz="1400" dirty="0" smtClean="0"/>
              <a:t> братьями и сестрами, дедушками (бабушками) при отсутствии в собственности жилого помещения (жилого дома). Граждане, намеренно ухудшившие жилищные условия, могут быть признаны нуждающимися в улучшении жилищных условий не ранее чем через 5 лет со дня совершения указанных намеренных действий.</a:t>
            </a:r>
            <a:endParaRPr lang="ru-RU" sz="1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183880" cy="607223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2) гражданин, изъявивший желание постоянно проживать на сельских территориях, при соблюдении им в совокупности следующих условий: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а) работа по трудовому договору или осуществление индивидуальной предпринимательской деятельности (основное место работы) на сельских территориях;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б) переезд на сельские территории в границах соответствующего муниципального района, в которых гражданин работает или осуществляет индивидуальную предпринимательскую деятельность, из другого муниципального района или городского округа (за исключением городского округа, на территории которого находится административный центр соответствующего муниципального района);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в) проживание на сельских территориях в границах соответствующего муниципального района, в который гражданин изъявил желание переехать на постоянное место жительства, на условиях найма, аренды, безвозмездного пользования или на иных основаниях, предусмотренных законодательством Российской Федерации;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г) регистрация по месту пребывания в соответствии на сельских территориях в границах соответствующего муниципального района, в который гражданин изъявил желание переехать на постоянное место жительства;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д) отсутствие в собственности жилого помещения (жилого дома) на сельских территориях в границах муниципального района, в который гражданин изъявил желание переехать на постоянное место жительства.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04192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400" b="1" dirty="0" smtClean="0"/>
              <a:t>За счет каких средств строится жилье, предоставляемого по договору найма жилого помещения?</a:t>
            </a:r>
          </a:p>
          <a:p>
            <a:pPr>
              <a:buFontTx/>
              <a:buChar char="-"/>
            </a:pPr>
            <a:r>
              <a:rPr lang="ru-RU" sz="1400" dirty="0" smtClean="0"/>
              <a:t>средств федерального бюджета и республиканского бюджета – 80 % расчетной стоимости строительства жилья. </a:t>
            </a:r>
          </a:p>
          <a:p>
            <a:pPr>
              <a:buFontTx/>
              <a:buChar char="-"/>
            </a:pPr>
            <a:r>
              <a:rPr lang="ru-RU" sz="1400" dirty="0" smtClean="0"/>
              <a:t>местных бюджетов и средств работодателя - 20 %.</a:t>
            </a:r>
          </a:p>
          <a:p>
            <a:endParaRPr lang="ru-RU" sz="1400" b="1" dirty="0" smtClean="0"/>
          </a:p>
          <a:p>
            <a:pPr>
              <a:buNone/>
            </a:pPr>
            <a:r>
              <a:rPr lang="ru-RU" sz="1400" b="1" dirty="0" smtClean="0"/>
              <a:t>Какая расчетная стоимость строительства (приобретения) жилья?</a:t>
            </a:r>
          </a:p>
          <a:p>
            <a:pPr>
              <a:buNone/>
            </a:pPr>
            <a:r>
              <a:rPr lang="ru-RU" sz="1400" dirty="0" smtClean="0"/>
              <a:t>Расчет определяется исходя: </a:t>
            </a:r>
          </a:p>
          <a:p>
            <a:pPr lvl="1">
              <a:buFontTx/>
              <a:buChar char="-"/>
            </a:pPr>
            <a:r>
              <a:rPr lang="ru-RU" sz="1400" dirty="0" smtClean="0"/>
              <a:t>из размера общей площади жилого помещения, установленного для семей разной численности (33 кв. метра - для одиноких граждан, 42 кв. метра - на семью из 2 человек и по 18 кв. метров на каждого члена семьи при численности семьи, составляющей 3 и более человек), </a:t>
            </a:r>
          </a:p>
          <a:p>
            <a:pPr lvl="1"/>
            <a:endParaRPr lang="ru-RU" sz="1400" dirty="0" smtClean="0"/>
          </a:p>
          <a:p>
            <a:pPr lvl="1">
              <a:buFontTx/>
              <a:buChar char="-"/>
            </a:pPr>
            <a:r>
              <a:rPr lang="ru-RU" sz="1400" dirty="0" smtClean="0"/>
              <a:t>стоимости 1 кв. метра общей площади жилья на сельских территориях, утвержденной органом исполнительной власти на очередной финансовый год, но не превышающей средней рыночной стоимости 1 кв. метра общей площади жилья по субъекту Российской Федерации, определяемой Министерством строительства и жилищно-коммунального хозяйства Российской Федерации на I квартал очередного финансового года. </a:t>
            </a:r>
          </a:p>
          <a:p>
            <a:pPr>
              <a:buFontTx/>
              <a:buChar char="-"/>
            </a:pPr>
            <a:endParaRPr lang="ru-RU" sz="1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847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b="1" dirty="0" smtClean="0"/>
              <a:t>Как определяется очередность предоставления жилья по договору найма? 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Очередность определяется в хронологическом порядке по дате подачи заявления о включении в состав участников мероприятия по строительству жилья на сельских территориях, предоставляемого по договору найма жилого помещения</a:t>
            </a:r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400" b="1" dirty="0" smtClean="0"/>
              <a:t>Какие необходимы документы для включения гражданина в состав участников мероприятия?</a:t>
            </a:r>
          </a:p>
          <a:p>
            <a:pPr>
              <a:buNone/>
            </a:pPr>
            <a:r>
              <a:rPr lang="ru-RU" sz="1400" dirty="0" smtClean="0"/>
              <a:t> </a:t>
            </a:r>
          </a:p>
          <a:p>
            <a:pPr>
              <a:buNone/>
            </a:pPr>
            <a:r>
              <a:rPr lang="ru-RU" sz="1400" dirty="0" smtClean="0"/>
              <a:t>- заявление</a:t>
            </a:r>
          </a:p>
          <a:p>
            <a:pPr>
              <a:buNone/>
            </a:pPr>
            <a:r>
              <a:rPr lang="ru-RU" sz="1400" dirty="0" smtClean="0"/>
              <a:t>- копии документов, удостоверяющих личность заявителя и членов его семьи; </a:t>
            </a:r>
          </a:p>
          <a:p>
            <a:pPr>
              <a:buNone/>
            </a:pPr>
            <a:r>
              <a:rPr lang="ru-RU" sz="1400" dirty="0" smtClean="0"/>
              <a:t>- копии документов, подтверждающих родственные отношения между лицами, указанными в заявлении в качестве членов семьи; </a:t>
            </a:r>
          </a:p>
          <a:p>
            <a:pPr>
              <a:buNone/>
            </a:pPr>
            <a:r>
              <a:rPr lang="ru-RU" sz="1400" dirty="0" smtClean="0"/>
              <a:t>- копии документов, подтверждающих регистрацию по месту жительства (по месту пребывания) гражданина и членов его семьи; </a:t>
            </a:r>
          </a:p>
          <a:p>
            <a:pPr>
              <a:buNone/>
            </a:pPr>
            <a:r>
              <a:rPr lang="ru-RU" sz="1400" dirty="0" smtClean="0"/>
              <a:t>- документы, подтверждающие признание гражданина нуждающимся в улучшении жилищных условий (для лиц, постоянно проживающих на сельских территориях), или копий документов, подтверждающих соответствие условиям для лиц, изъявивших желание постоянно проживать в сельской местности, за исключением условия о переезде на сельские территории)</a:t>
            </a:r>
          </a:p>
          <a:p>
            <a:pPr>
              <a:buNone/>
            </a:pPr>
            <a:r>
              <a:rPr lang="ru-RU" sz="1400" dirty="0" smtClean="0"/>
              <a:t>- копия трудовой книжки (для работающих по трудовым договорам) или копии документов, содержащих сведения о государственной регистрации физического лица в качестве индивидуального предпринимателя</a:t>
            </a:r>
            <a:endParaRPr lang="ru-RU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Какие существенные условия договора найма жилого помещения?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а) работа нанимателя жилого помещения у работодателя по трудовому договору (осуществление индивидуальной предпринимательской деятельности) в течение не менее 5 лет на сельских территориях, на которых предоставляется жилое помещение, со дня оформления договора найма жилого помещения</a:t>
            </a:r>
          </a:p>
          <a:p>
            <a:r>
              <a:rPr lang="ru-RU" dirty="0" smtClean="0"/>
              <a:t>б) право гражданина трудоустроиться на сельских территориях в пределах субъекта Российской Федерации, в котором гражданину предоставлено жилое помещение (жилой дом) на условиях найма жилья, в срок, не превышающий 6 месяцев, в случае если право собственности на долю работодателя в общей собственности на жилое помещение (жилой дом) переходит к другим лицам и приводит к расторжению трудового договора, заключенного гражданином с прежним работодателем.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В случае несоблюдения нанимателем жилого помещения условий</a:t>
            </a:r>
            <a:r>
              <a:rPr lang="ru-RU" dirty="0" smtClean="0"/>
              <a:t> наниматель жилого помещения лишается права приобрести жилое помещение в свою собственность по выкупной цене жилья.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Орган исполнительной власти (орган местного самоуправления) вправе требовать, в том числе в судебном порядке, от собственника (собственников) жилого помещения возврата нанимателю жилого помещения средств, внесенных им в счет уплаты средств в размере выкупной цены жилья, в случае несоблюдения нанимателем жилого помещения условий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8473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400" b="1" dirty="0" smtClean="0"/>
              <a:t>Какой статус жилого помещения?</a:t>
            </a:r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400" dirty="0" smtClean="0"/>
              <a:t>Построенные жилые помещения (жилые дома) относятся к жилищному фонду коммерческого использования и предоставляются гражданам в возмездное владение и пользование по договору найма жилого помещения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400" b="1" dirty="0" smtClean="0"/>
              <a:t>Какая выкупная цена жилого помещения?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по истечении 5 лет работы по трудовому договору с работодателем по цене, не превышающей 10 % расчетной стоимости строительства жилья </a:t>
            </a:r>
          </a:p>
          <a:p>
            <a:pPr>
              <a:buNone/>
            </a:pPr>
            <a:r>
              <a:rPr lang="ru-RU" sz="1400" dirty="0" smtClean="0"/>
              <a:t>по истечении 10 лет - по цене, не превышающей 1 % выкупной цены жилья.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b="1" dirty="0" smtClean="0"/>
              <a:t> </a:t>
            </a:r>
          </a:p>
          <a:p>
            <a:pPr>
              <a:buNone/>
            </a:pPr>
            <a:r>
              <a:rPr lang="ru-RU" sz="1400" b="1" dirty="0" smtClean="0"/>
              <a:t>Уплата средств в размере выкупной цены жилья </a:t>
            </a:r>
            <a:r>
              <a:rPr lang="ru-RU" sz="1400" dirty="0" smtClean="0"/>
              <a:t>может производиться  ежемесячно (ежеквартально) равными долями в течение указанных 5 или 10 лет без права досрочного внесения платежей.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132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b="1" dirty="0" smtClean="0"/>
              <a:t>Примерный расчет социальной выплаты  сельскому муниципальному образованию на строительство жилья и выкупной цены:</a:t>
            </a:r>
          </a:p>
          <a:p>
            <a:endParaRPr lang="ru-RU" sz="1400" b="1" dirty="0" smtClean="0"/>
          </a:p>
          <a:p>
            <a:pPr>
              <a:buNone/>
            </a:pPr>
            <a:r>
              <a:rPr lang="ru-RU" sz="1400" dirty="0" smtClean="0"/>
              <a:t>Количество членов семьи: - 3 человека</a:t>
            </a:r>
          </a:p>
          <a:p>
            <a:pPr>
              <a:buNone/>
            </a:pPr>
            <a:r>
              <a:rPr lang="ru-RU" sz="1400" dirty="0" smtClean="0"/>
              <a:t>Площадь жилого помещения – 54 кв.м. (3 чел. </a:t>
            </a:r>
            <a:r>
              <a:rPr lang="ru-RU" sz="1400" dirty="0" err="1" smtClean="0"/>
              <a:t>х</a:t>
            </a:r>
            <a:r>
              <a:rPr lang="ru-RU" sz="1400" dirty="0" smtClean="0"/>
              <a:t> 18 кв. м. на каждого члена семьи)</a:t>
            </a:r>
          </a:p>
          <a:p>
            <a:pPr>
              <a:buNone/>
            </a:pPr>
            <a:r>
              <a:rPr lang="ru-RU" sz="1400" dirty="0" smtClean="0"/>
              <a:t>Стоимость 1 кв.м. по данным Министерства строительства и </a:t>
            </a:r>
            <a:r>
              <a:rPr lang="ru-RU" sz="1400" dirty="0" err="1" smtClean="0"/>
              <a:t>жилищно</a:t>
            </a:r>
            <a:r>
              <a:rPr lang="ru-RU" sz="1400" dirty="0" smtClean="0"/>
              <a:t> -коммунального хозяйства РФ по Республике Калмыкия – 30 096 руб.</a:t>
            </a:r>
          </a:p>
          <a:p>
            <a:pPr>
              <a:buNone/>
            </a:pPr>
            <a:r>
              <a:rPr lang="ru-RU" sz="1400" dirty="0" smtClean="0"/>
              <a:t>Стоимость общей площади жилого помещения – 1 625 184 рублей.</a:t>
            </a:r>
          </a:p>
          <a:p>
            <a:pPr>
              <a:buNone/>
            </a:pPr>
            <a:r>
              <a:rPr lang="ru-RU" sz="1400" dirty="0" smtClean="0"/>
              <a:t>Размер социальной выплаты составит - 1 300 147 рублей (80 %)</a:t>
            </a:r>
          </a:p>
          <a:p>
            <a:pPr>
              <a:buNone/>
            </a:pPr>
            <a:r>
              <a:rPr lang="ru-RU" sz="1400" b="1" dirty="0" smtClean="0"/>
              <a:t>Размер средств местного бюджета и работодателя – 325 037 рублей.</a:t>
            </a:r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400" b="1" dirty="0" smtClean="0"/>
              <a:t>Выкупная цена жилого помещения составит:</a:t>
            </a:r>
          </a:p>
          <a:p>
            <a:pPr>
              <a:buNone/>
            </a:pPr>
            <a:r>
              <a:rPr lang="ru-RU" sz="1400" b="1" dirty="0" smtClean="0"/>
              <a:t>  </a:t>
            </a:r>
          </a:p>
          <a:p>
            <a:pPr>
              <a:buNone/>
            </a:pPr>
            <a:r>
              <a:rPr lang="ru-RU" sz="1400" dirty="0" smtClean="0"/>
              <a:t>по истечении 5 лет – 162 518 рублей, или 2 708,64 рублей в месяц; </a:t>
            </a:r>
          </a:p>
          <a:p>
            <a:pPr>
              <a:buNone/>
            </a:pPr>
            <a:r>
              <a:rPr lang="ru-RU" sz="1400" dirty="0" smtClean="0"/>
              <a:t>По истечении 10 лет – 16 252 рублей, или 135,43 рублей в месяц.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b="1" dirty="0" smtClean="0"/>
              <a:t>Кто является заказчиком строительства жилого помещения?</a:t>
            </a:r>
          </a:p>
          <a:p>
            <a:pPr>
              <a:buNone/>
            </a:pPr>
            <a:r>
              <a:rPr lang="ru-RU" sz="1400" dirty="0" smtClean="0"/>
              <a:t>Администрация муниципального образования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b="1" dirty="0" smtClean="0"/>
              <a:t>Что необходимо для строительства жилого помещения?</a:t>
            </a:r>
          </a:p>
          <a:p>
            <a:pPr>
              <a:buNone/>
            </a:pPr>
            <a:r>
              <a:rPr lang="ru-RU" sz="1400" dirty="0" smtClean="0"/>
              <a:t>Проектно-сметная документация, земельный участок, разрешение на строительство и т.д.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1328</Words>
  <Application>Microsoft Office PowerPoint</Application>
  <PresentationFormat>Экран (4:3)</PresentationFormat>
  <Paragraphs>101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Министерство сельского хозяйства  Республики Калмыкия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сельского хозяйства  Республики Калмыкия </dc:title>
  <dc:creator>Валерий</dc:creator>
  <cp:lastModifiedBy>Admin</cp:lastModifiedBy>
  <cp:revision>38</cp:revision>
  <dcterms:created xsi:type="dcterms:W3CDTF">2019-11-07T06:54:30Z</dcterms:created>
  <dcterms:modified xsi:type="dcterms:W3CDTF">2019-11-11T12:23:11Z</dcterms:modified>
</cp:coreProperties>
</file>